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0"/>
  </p:notesMasterIdLst>
  <p:sldIdLst>
    <p:sldId id="256" r:id="rId2"/>
    <p:sldId id="258" r:id="rId3"/>
    <p:sldId id="259" r:id="rId4"/>
    <p:sldId id="261" r:id="rId5"/>
    <p:sldId id="260" r:id="rId6"/>
    <p:sldId id="257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68" r:id="rId15"/>
    <p:sldId id="270" r:id="rId16"/>
    <p:sldId id="271" r:id="rId17"/>
    <p:sldId id="273" r:id="rId18"/>
    <p:sldId id="272" r:id="rId1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00000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11" autoAdjust="0"/>
    <p:restoredTop sz="94660"/>
  </p:normalViewPr>
  <p:slideViewPr>
    <p:cSldViewPr>
      <p:cViewPr varScale="1">
        <p:scale>
          <a:sx n="159" d="100"/>
          <a:sy n="159" d="100"/>
        </p:scale>
        <p:origin x="5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2019/11/19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13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クラス</a:t>
            </a:r>
            <a:r>
              <a:rPr lang="ja-JP" altLang="en-US" sz="3200">
                <a:solidFill>
                  <a:srgbClr val="011893"/>
                </a:solidFill>
              </a:rPr>
              <a:t>とオブジェクト指向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2019/11/26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7996532-5BA3-E14A-A94F-F274F38D11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DRY</a:t>
            </a:r>
            <a:r>
              <a:rPr kumimoji="1" lang="ja-JP" altLang="en-US"/>
              <a:t>原則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2AC63A-CB50-4A40-9F5D-BC59524BE94B}"/>
              </a:ext>
            </a:extLst>
          </p:cNvPr>
          <p:cNvSpPr txBox="1"/>
          <p:nvPr/>
        </p:nvSpPr>
        <p:spPr>
          <a:xfrm>
            <a:off x="827584" y="1340768"/>
            <a:ext cx="70210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>
                <a:solidFill>
                  <a:srgbClr val="FF0000"/>
                </a:solidFill>
              </a:rPr>
              <a:t>D</a:t>
            </a:r>
            <a:r>
              <a:rPr kumimoji="1" lang="en-US" altLang="ja-JP" sz="6000"/>
              <a:t>on't </a:t>
            </a:r>
            <a:r>
              <a:rPr kumimoji="1" lang="en-US" altLang="ja-JP" sz="6000">
                <a:solidFill>
                  <a:srgbClr val="FF0000"/>
                </a:solidFill>
              </a:rPr>
              <a:t>R</a:t>
            </a:r>
            <a:r>
              <a:rPr kumimoji="1" lang="en-US" altLang="ja-JP" sz="6000"/>
              <a:t>epeat </a:t>
            </a:r>
            <a:r>
              <a:rPr kumimoji="1" lang="en-US" altLang="ja-JP" sz="6000">
                <a:solidFill>
                  <a:srgbClr val="FF0000"/>
                </a:solidFill>
              </a:rPr>
              <a:t>Y</a:t>
            </a:r>
            <a:r>
              <a:rPr kumimoji="1" lang="en-US" altLang="ja-JP" sz="6000"/>
              <a:t>ourself</a:t>
            </a:r>
            <a:endParaRPr kumimoji="1" lang="ja-JP" altLang="en-US" sz="60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3771597-2F75-5445-B4D2-77CE82D8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564904"/>
            <a:ext cx="2019300" cy="28575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78B3BC8-A770-7A43-A686-83AF9788C16C}"/>
              </a:ext>
            </a:extLst>
          </p:cNvPr>
          <p:cNvSpPr txBox="1"/>
          <p:nvPr/>
        </p:nvSpPr>
        <p:spPr>
          <a:xfrm>
            <a:off x="971600" y="5661248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似たような処理を複数回記述していたら黄色信号</a:t>
            </a:r>
          </a:p>
        </p:txBody>
      </p:sp>
    </p:spTree>
    <p:extLst>
      <p:ext uri="{BB962C8B-B14F-4D97-AF65-F5344CB8AC3E}">
        <p14:creationId xmlns:p14="http://schemas.microsoft.com/office/powerpoint/2010/main" val="1656045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8AF9054-105A-CF45-8A9D-2884D72310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責任の移譲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A0C479-1BE5-0740-BC11-ACCE13825FB4}"/>
              </a:ext>
            </a:extLst>
          </p:cNvPr>
          <p:cNvSpPr txBox="1"/>
          <p:nvPr/>
        </p:nvSpPr>
        <p:spPr>
          <a:xfrm>
            <a:off x="251520" y="1124744"/>
            <a:ext cx="8135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社員データが正しいかどうかは、社員データ自身が知っているべき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FEF00A8-A630-204E-AFDD-2AF423E84AAA}"/>
              </a:ext>
            </a:extLst>
          </p:cNvPr>
          <p:cNvSpPr/>
          <p:nvPr/>
        </p:nvSpPr>
        <p:spPr>
          <a:xfrm>
            <a:off x="179512" y="2276872"/>
            <a:ext cx="5616624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person </a:t>
            </a:r>
            <a:r>
              <a:rPr lang="en" altLang="ja-JP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EmployeeData(name, age, group)</a:t>
            </a:r>
            <a:endParaRPr lang="en" altLang="ja-JP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person.</a:t>
            </a:r>
            <a:r>
              <a:rPr lang="en" altLang="ja-JP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is_valid()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>
                <a:solidFill>
                  <a:srgbClr val="24292E"/>
                </a:solidFill>
                <a:latin typeface="Menlo" panose="020B0609030804020204" pitchFamily="49" charset="0"/>
              </a:rPr>
              <a:t>  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data.</a:t>
            </a:r>
            <a:r>
              <a:rPr lang="en" altLang="ja-JP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add(person)</a:t>
            </a:r>
            <a:endParaRPr lang="en" altLang="ja-JP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A7EC452-F79F-4544-9199-E0F54FBE2F42}"/>
              </a:ext>
            </a:extLst>
          </p:cNvPr>
          <p:cNvSpPr txBox="1"/>
          <p:nvPr/>
        </p:nvSpPr>
        <p:spPr>
          <a:xfrm>
            <a:off x="6084168" y="206084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とりあえず指定のデータで</a:t>
            </a:r>
            <a:endParaRPr kumimoji="1" lang="en-US" altLang="ja-JP"/>
          </a:p>
          <a:p>
            <a:r>
              <a:rPr lang="ja-JP" altLang="en-US"/>
              <a:t>社員データを作る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83EE809-DD45-FF46-9A4C-207902A24979}"/>
              </a:ext>
            </a:extLst>
          </p:cNvPr>
          <p:cNvSpPr txBox="1"/>
          <p:nvPr/>
        </p:nvSpPr>
        <p:spPr>
          <a:xfrm>
            <a:off x="6084168" y="278092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データが正しければ追加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056D83E-0620-8D45-AD87-037EF69DF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5157192"/>
            <a:ext cx="1152128" cy="115212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94AF3C4-92C1-954D-AB79-8B7F0583D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5157192"/>
            <a:ext cx="851946" cy="1183258"/>
          </a:xfrm>
          <a:prstGeom prst="rect">
            <a:avLst/>
          </a:prstGeom>
        </p:spPr>
      </p:pic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C8DF3052-06EB-004F-B853-8A665E7E61F4}"/>
              </a:ext>
            </a:extLst>
          </p:cNvPr>
          <p:cNvSpPr/>
          <p:nvPr/>
        </p:nvSpPr>
        <p:spPr>
          <a:xfrm>
            <a:off x="3491880" y="5013176"/>
            <a:ext cx="2232248" cy="720080"/>
          </a:xfrm>
          <a:prstGeom prst="wedgeRoundRectCallout">
            <a:avLst>
              <a:gd name="adj1" fmla="val 65184"/>
              <a:gd name="adj2" fmla="val 4498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データが正しいか確認してください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DF7C7A0-6361-9F4D-AFD4-61D0DAE66E61}"/>
              </a:ext>
            </a:extLst>
          </p:cNvPr>
          <p:cNvSpPr txBox="1"/>
          <p:nvPr/>
        </p:nvSpPr>
        <p:spPr>
          <a:xfrm>
            <a:off x="1547664" y="443711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/>
              <a:t>オブジェクト</a:t>
            </a:r>
            <a:endParaRPr kumimoji="1" lang="en-US" altLang="ja-JP" sz="1600"/>
          </a:p>
          <a:p>
            <a:pPr algn="ctr"/>
            <a:r>
              <a:rPr lang="en-US" altLang="ja-JP" sz="1600"/>
              <a:t>(person)</a:t>
            </a:r>
            <a:endParaRPr kumimoji="1" lang="ja-JP" altLang="en-US" sz="16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02F97BE-A00B-3C43-A7A5-79AC7363145D}"/>
              </a:ext>
            </a:extLst>
          </p:cNvPr>
          <p:cNvSpPr txBox="1"/>
          <p:nvPr/>
        </p:nvSpPr>
        <p:spPr>
          <a:xfrm>
            <a:off x="3862721" y="4293096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/>
              <a:t>メッセージ</a:t>
            </a:r>
            <a:endParaRPr kumimoji="1" lang="en-US" altLang="ja-JP" sz="1600"/>
          </a:p>
          <a:p>
            <a:pPr algn="ctr"/>
            <a:r>
              <a:rPr lang="en-US" altLang="ja-JP" sz="1600"/>
              <a:t>(is_valid)</a:t>
            </a:r>
            <a:endParaRPr kumimoji="1" lang="ja-JP" altLang="en-US" sz="160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38063C4-0B9C-3A4D-B423-4D29CC303399}"/>
              </a:ext>
            </a:extLst>
          </p:cNvPr>
          <p:cNvSpPr/>
          <p:nvPr/>
        </p:nvSpPr>
        <p:spPr>
          <a:xfrm>
            <a:off x="2339752" y="3501008"/>
            <a:ext cx="4381328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" altLang="ja-JP" sz="3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person.is_valid</a:t>
            </a:r>
            <a:r>
              <a:rPr lang="en" altLang="ja-JP" sz="3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B54A343-5877-784E-A275-EAFAFD718B6A}"/>
              </a:ext>
            </a:extLst>
          </p:cNvPr>
          <p:cNvSpPr txBox="1"/>
          <p:nvPr/>
        </p:nvSpPr>
        <p:spPr>
          <a:xfrm>
            <a:off x="1757561" y="6340450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Receiver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F9BDF57-92BD-7F45-9A6F-2BE518CB57C7}"/>
              </a:ext>
            </a:extLst>
          </p:cNvPr>
          <p:cNvSpPr txBox="1"/>
          <p:nvPr/>
        </p:nvSpPr>
        <p:spPr>
          <a:xfrm>
            <a:off x="6156176" y="629130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Sender</a:t>
            </a:r>
            <a:endParaRPr kumimoji="1" lang="ja-JP" altLang="en-US"/>
          </a:p>
        </p:txBody>
      </p:sp>
      <p:sp>
        <p:nvSpPr>
          <p:cNvPr id="16" name="角丸四角形吹き出し 15">
            <a:extLst>
              <a:ext uri="{FF2B5EF4-FFF2-40B4-BE49-F238E27FC236}">
                <a16:creationId xmlns:a16="http://schemas.microsoft.com/office/drawing/2014/main" id="{15C7157A-D26B-A942-8690-D66A6B357787}"/>
              </a:ext>
            </a:extLst>
          </p:cNvPr>
          <p:cNvSpPr/>
          <p:nvPr/>
        </p:nvSpPr>
        <p:spPr>
          <a:xfrm>
            <a:off x="3491880" y="5949280"/>
            <a:ext cx="2232248" cy="720080"/>
          </a:xfrm>
          <a:prstGeom prst="wedgeRoundRectCallout">
            <a:avLst>
              <a:gd name="adj1" fmla="val -70641"/>
              <a:gd name="adj2" fmla="val -6529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はい、大丈夫です</a:t>
            </a:r>
          </a:p>
        </p:txBody>
      </p:sp>
    </p:spTree>
    <p:extLst>
      <p:ext uri="{BB962C8B-B14F-4D97-AF65-F5344CB8AC3E}">
        <p14:creationId xmlns:p14="http://schemas.microsoft.com/office/powerpoint/2010/main" val="3961989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D8BD737-D114-654C-9D6E-0DEF7DA29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責任の移譲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BED3FE1-8581-2047-9BD1-C0A4946D0187}"/>
              </a:ext>
            </a:extLst>
          </p:cNvPr>
          <p:cNvSpPr txBox="1"/>
          <p:nvPr/>
        </p:nvSpPr>
        <p:spPr>
          <a:xfrm>
            <a:off x="467544" y="321297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何がうれしいか？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7DBA3A0-9DDF-3045-84B8-89390C3E5C3A}"/>
              </a:ext>
            </a:extLst>
          </p:cNvPr>
          <p:cNvSpPr txBox="1"/>
          <p:nvPr/>
        </p:nvSpPr>
        <p:spPr>
          <a:xfrm>
            <a:off x="971600" y="1700808"/>
            <a:ext cx="7725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データが正しいことを確認する</a:t>
            </a:r>
            <a:r>
              <a:rPr kumimoji="1" lang="ja-JP" altLang="en-US" sz="2800">
                <a:solidFill>
                  <a:srgbClr val="FF0000"/>
                </a:solidFill>
              </a:rPr>
              <a:t>責任</a:t>
            </a:r>
            <a:r>
              <a:rPr kumimoji="1" lang="ja-JP" altLang="en-US" sz="2800"/>
              <a:t>が</a:t>
            </a:r>
            <a:endParaRPr kumimoji="1" lang="en-US" altLang="ja-JP" sz="2800"/>
          </a:p>
          <a:p>
            <a:r>
              <a:rPr lang="ja-JP" altLang="en-US" sz="2800"/>
              <a:t>呼び出し側からオブジェクトに</a:t>
            </a:r>
            <a:r>
              <a:rPr lang="ja-JP" altLang="en-US" sz="2800">
                <a:solidFill>
                  <a:srgbClr val="FF0000"/>
                </a:solidFill>
              </a:rPr>
              <a:t>移譲</a:t>
            </a:r>
            <a:r>
              <a:rPr lang="ja-JP" altLang="en-US" sz="2800"/>
              <a:t>されている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BB9F6DA-97B3-D24F-8D78-E4AF49DAEB0D}"/>
              </a:ext>
            </a:extLst>
          </p:cNvPr>
          <p:cNvSpPr txBox="1"/>
          <p:nvPr/>
        </p:nvSpPr>
        <p:spPr>
          <a:xfrm>
            <a:off x="467544" y="98072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何が起きたか？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EFC1A2-C401-AF4A-A5AB-519D2678FEC9}"/>
              </a:ext>
            </a:extLst>
          </p:cNvPr>
          <p:cNvSpPr txBox="1"/>
          <p:nvPr/>
        </p:nvSpPr>
        <p:spPr>
          <a:xfrm>
            <a:off x="899592" y="3933056"/>
            <a:ext cx="7366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将来、データの整合性条件が変更になっても</a:t>
            </a:r>
            <a:endParaRPr kumimoji="1" lang="en-US" altLang="ja-JP" sz="2800"/>
          </a:p>
          <a:p>
            <a:r>
              <a:rPr lang="ja-JP" altLang="en-US" sz="2800"/>
              <a:t>呼び出し側のコードは修正しなくて良い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995309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399FB78-59E6-BD42-B051-5F8983D15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カプセル化</a:t>
            </a:r>
          </a:p>
        </p:txBody>
      </p:sp>
      <p:sp>
        <p:nvSpPr>
          <p:cNvPr id="3" name="雲形吹き出し 2">
            <a:extLst>
              <a:ext uri="{FF2B5EF4-FFF2-40B4-BE49-F238E27FC236}">
                <a16:creationId xmlns:a16="http://schemas.microsoft.com/office/drawing/2014/main" id="{BD0B9DE3-EC91-8F45-9D09-7DB8CE8876CE}"/>
              </a:ext>
            </a:extLst>
          </p:cNvPr>
          <p:cNvSpPr/>
          <p:nvPr/>
        </p:nvSpPr>
        <p:spPr>
          <a:xfrm>
            <a:off x="2925758" y="3825113"/>
            <a:ext cx="1656184" cy="1189130"/>
          </a:xfrm>
          <a:prstGeom prst="cloudCallout">
            <a:avLst>
              <a:gd name="adj1" fmla="val -72654"/>
              <a:gd name="adj2" fmla="val 321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EAC082D-EE73-234E-8E6F-0672CF64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7" y="3700242"/>
            <a:ext cx="1330542" cy="177405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6F0B2A3-07CD-004C-B08E-62608EC0177D}"/>
              </a:ext>
            </a:extLst>
          </p:cNvPr>
          <p:cNvSpPr txBox="1"/>
          <p:nvPr/>
        </p:nvSpPr>
        <p:spPr>
          <a:xfrm>
            <a:off x="1423136" y="302668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オブジェクト</a:t>
            </a:r>
            <a:endParaRPr lang="en-US" altLang="ja-JP" dirty="0"/>
          </a:p>
          <a:p>
            <a:r>
              <a:rPr kumimoji="1" lang="en-US" altLang="ja-JP" dirty="0"/>
              <a:t>(Receiver)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B658A3C-E7CF-0F49-9728-7EBC74F6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00000">
            <a:off x="3187081" y="3772272"/>
            <a:ext cx="1132377" cy="113237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F016FA-12A0-ED46-A25D-DFFDED249541}"/>
              </a:ext>
            </a:extLst>
          </p:cNvPr>
          <p:cNvSpPr txBox="1"/>
          <p:nvPr/>
        </p:nvSpPr>
        <p:spPr>
          <a:xfrm>
            <a:off x="3127047" y="33770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内部状態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20FE991-3816-554E-99C1-95F4C2ED5A2C}"/>
              </a:ext>
            </a:extLst>
          </p:cNvPr>
          <p:cNvSpPr txBox="1"/>
          <p:nvPr/>
        </p:nvSpPr>
        <p:spPr>
          <a:xfrm>
            <a:off x="539552" y="11247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カプセル化とは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750AF10-94FE-FC44-B8CF-1D23A82ABAA5}"/>
              </a:ext>
            </a:extLst>
          </p:cNvPr>
          <p:cNvSpPr txBox="1"/>
          <p:nvPr/>
        </p:nvSpPr>
        <p:spPr>
          <a:xfrm>
            <a:off x="971600" y="1700808"/>
            <a:ext cx="727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オブジェクトの内部状態を外から隠蔽し、公開されたインタフェースを通じてのみ修正できるようにすること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C586FC9-B42B-5E4E-B252-6F4E0A16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5517232"/>
            <a:ext cx="1097402" cy="116744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8599B12-3181-C84D-B508-18AB3A002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2780928"/>
            <a:ext cx="1519081" cy="1558032"/>
          </a:xfrm>
          <a:prstGeom prst="rect">
            <a:avLst/>
          </a:prstGeom>
        </p:spPr>
      </p:pic>
      <p:sp>
        <p:nvSpPr>
          <p:cNvPr id="12" name="左矢印 11">
            <a:extLst>
              <a:ext uri="{FF2B5EF4-FFF2-40B4-BE49-F238E27FC236}">
                <a16:creationId xmlns:a16="http://schemas.microsoft.com/office/drawing/2014/main" id="{166BBAC4-140A-7645-B109-54E4467BB6F5}"/>
              </a:ext>
            </a:extLst>
          </p:cNvPr>
          <p:cNvSpPr/>
          <p:nvPr/>
        </p:nvSpPr>
        <p:spPr>
          <a:xfrm rot="20432413">
            <a:off x="4644307" y="3790238"/>
            <a:ext cx="1789280" cy="308607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A1D5B41C-9D80-0340-8467-F828D061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3212976"/>
            <a:ext cx="1414016" cy="141401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56B87DA-6FA4-F443-8FCB-B43ACA335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688" y="5733256"/>
            <a:ext cx="782960" cy="782960"/>
          </a:xfrm>
          <a:prstGeom prst="rect">
            <a:avLst/>
          </a:prstGeom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498E931-F4FF-BE4A-8703-8E1F4B09135D}"/>
              </a:ext>
            </a:extLst>
          </p:cNvPr>
          <p:cNvCxnSpPr>
            <a:stCxn id="10" idx="1"/>
            <a:endCxn id="14" idx="3"/>
          </p:cNvCxnSpPr>
          <p:nvPr/>
        </p:nvCxnSpPr>
        <p:spPr>
          <a:xfrm flipH="1">
            <a:off x="2546648" y="6100956"/>
            <a:ext cx="3969568" cy="237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4A7B341-F21B-CF4A-A94A-245149B83AEC}"/>
              </a:ext>
            </a:extLst>
          </p:cNvPr>
          <p:cNvSpPr txBox="1"/>
          <p:nvPr/>
        </p:nvSpPr>
        <p:spPr>
          <a:xfrm>
            <a:off x="3995936" y="5733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修正依頼</a:t>
            </a:r>
          </a:p>
        </p:txBody>
      </p:sp>
    </p:spTree>
    <p:extLst>
      <p:ext uri="{BB962C8B-B14F-4D97-AF65-F5344CB8AC3E}">
        <p14:creationId xmlns:p14="http://schemas.microsoft.com/office/powerpoint/2010/main" val="102647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2B14FA7-BBEE-5F42-AEB6-8B8F04F5A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カプセル化の何がうれしいか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3A4A3F-6FA0-0746-95DA-C1AB26B8B841}"/>
              </a:ext>
            </a:extLst>
          </p:cNvPr>
          <p:cNvSpPr txBox="1"/>
          <p:nvPr/>
        </p:nvSpPr>
        <p:spPr>
          <a:xfrm>
            <a:off x="251520" y="1340768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データが変更される「場所」が限定される</a:t>
            </a:r>
            <a:endParaRPr kumimoji="1" lang="en-US" altLang="ja-JP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8A46F2A-0891-8F4D-813E-C25F52200CA2}"/>
              </a:ext>
            </a:extLst>
          </p:cNvPr>
          <p:cNvSpPr txBox="1"/>
          <p:nvPr/>
        </p:nvSpPr>
        <p:spPr>
          <a:xfrm>
            <a:off x="467544" y="2204864"/>
            <a:ext cx="83920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・知らない内にデータがどこかで書き換わっていた、ということがない</a:t>
            </a:r>
            <a:endParaRPr kumimoji="1" lang="en-US" altLang="ja-JP" sz="2000"/>
          </a:p>
          <a:p>
            <a:r>
              <a:rPr kumimoji="1" lang="ja-JP" altLang="en-US" sz="2000"/>
              <a:t>・メソッドを通してのみデータを入力することで、不正なデータを防ぐ</a:t>
            </a:r>
            <a:endParaRPr kumimoji="1" lang="en-US" altLang="ja-JP" sz="2000"/>
          </a:p>
          <a:p>
            <a:r>
              <a:rPr lang="ja-JP" altLang="en-US" sz="2000"/>
              <a:t>　例：年齢データに負の値が入らないことが保証できる</a:t>
            </a:r>
            <a:endParaRPr kumimoji="1" lang="ja-JP" altLang="en-US" sz="20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0380470-BD64-154A-BB46-E48125A1A6D9}"/>
              </a:ext>
            </a:extLst>
          </p:cNvPr>
          <p:cNvSpPr/>
          <p:nvPr/>
        </p:nvSpPr>
        <p:spPr>
          <a:xfrm>
            <a:off x="251520" y="3573016"/>
            <a:ext cx="60492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/>
              <a:t>How</a:t>
            </a:r>
            <a:r>
              <a:rPr lang="ja-JP" altLang="en-US" sz="3200"/>
              <a:t>を隠蔽し、</a:t>
            </a:r>
            <a:r>
              <a:rPr lang="en-US" altLang="ja-JP" sz="3200"/>
              <a:t>What</a:t>
            </a:r>
            <a:r>
              <a:rPr lang="ja-JP" altLang="en-US" sz="3200"/>
              <a:t>に集中する</a:t>
            </a:r>
            <a:endParaRPr lang="en-US" altLang="ja-JP" sz="3200"/>
          </a:p>
        </p:txBody>
      </p:sp>
    </p:spTree>
    <p:extLst>
      <p:ext uri="{BB962C8B-B14F-4D97-AF65-F5344CB8AC3E}">
        <p14:creationId xmlns:p14="http://schemas.microsoft.com/office/powerpoint/2010/main" val="3158393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1184A0-BA42-E041-AFE7-5854B42D9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How</a:t>
            </a:r>
            <a:r>
              <a:rPr kumimoji="1" lang="ja-JP" altLang="en-US"/>
              <a:t>と</a:t>
            </a:r>
            <a:r>
              <a:rPr kumimoji="1" lang="en-US" altLang="ja-JP"/>
              <a:t>What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D274D4-DEF4-C645-951E-5CA8DFEFB6D6}"/>
              </a:ext>
            </a:extLst>
          </p:cNvPr>
          <p:cNvSpPr txBox="1"/>
          <p:nvPr/>
        </p:nvSpPr>
        <p:spPr>
          <a:xfrm>
            <a:off x="107504" y="1268760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例：ウェブで、入力ミスがある項目のラベルを赤字にしたい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C49F40C-889B-5642-8A29-8B6A81736FC8}"/>
              </a:ext>
            </a:extLst>
          </p:cNvPr>
          <p:cNvSpPr/>
          <p:nvPr/>
        </p:nvSpPr>
        <p:spPr>
          <a:xfrm>
            <a:off x="683568" y="1844824"/>
            <a:ext cx="3345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label.color </a:t>
            </a:r>
            <a:r>
              <a:rPr lang="en" altLang="ja-JP" sz="2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red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B19B9EA-E93E-6740-9DD7-CC675C7AF761}"/>
              </a:ext>
            </a:extLst>
          </p:cNvPr>
          <p:cNvSpPr txBox="1"/>
          <p:nvPr/>
        </p:nvSpPr>
        <p:spPr>
          <a:xfrm>
            <a:off x="683568" y="242088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さらに太字にしたい</a:t>
            </a:r>
            <a:endParaRPr kumimoji="1" lang="ja-JP" altLang="en-US" sz="24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5D7A91F-20D5-8044-96AF-80A82EF9F54E}"/>
              </a:ext>
            </a:extLst>
          </p:cNvPr>
          <p:cNvSpPr/>
          <p:nvPr/>
        </p:nvSpPr>
        <p:spPr>
          <a:xfrm>
            <a:off x="755576" y="2924944"/>
            <a:ext cx="33457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400">
                <a:solidFill>
                  <a:srgbClr val="24292E"/>
                </a:solidFill>
                <a:latin typeface="Menlo" panose="020B0609030804020204" pitchFamily="49" charset="0"/>
              </a:rPr>
              <a:t>label.color </a:t>
            </a:r>
            <a:r>
              <a:rPr lang="en" altLang="ja-JP" sz="2400">
                <a:solidFill>
                  <a:srgbClr val="D73A49"/>
                </a:solidFill>
                <a:latin typeface="Menlo" panose="020B0609030804020204" pitchFamily="49" charset="0"/>
              </a:rPr>
              <a:t>=</a:t>
            </a:r>
            <a:r>
              <a:rPr lang="en" altLang="ja-JP" sz="2400">
                <a:solidFill>
                  <a:srgbClr val="24292E"/>
                </a:solidFill>
                <a:latin typeface="Menlo" panose="020B0609030804020204" pitchFamily="49" charset="0"/>
              </a:rPr>
              <a:t> red</a:t>
            </a:r>
          </a:p>
          <a:p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label.face </a:t>
            </a:r>
            <a:r>
              <a:rPr lang="en" altLang="ja-JP" sz="2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bold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4F8E88-C055-7D49-BC25-2A746B21A882}"/>
              </a:ext>
            </a:extLst>
          </p:cNvPr>
          <p:cNvSpPr txBox="1"/>
          <p:nvPr/>
        </p:nvSpPr>
        <p:spPr>
          <a:xfrm>
            <a:off x="683568" y="3933056"/>
            <a:ext cx="6377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やっぱり赤はキツいので、色を淡くしたい</a:t>
            </a:r>
            <a:endParaRPr lang="en-US" altLang="ja-JP" sz="2400"/>
          </a:p>
          <a:p>
            <a:r>
              <a:rPr kumimoji="1" lang="ja-JP" altLang="en-US" sz="2400"/>
              <a:t>　→</a:t>
            </a:r>
            <a:r>
              <a:rPr kumimoji="1" lang="en-US" altLang="ja-JP" sz="2400"/>
              <a:t> label</a:t>
            </a:r>
            <a:r>
              <a:rPr kumimoji="1" lang="ja-JP" altLang="en-US" sz="2400"/>
              <a:t>の色を変更している場所を全て変更</a:t>
            </a:r>
            <a:endParaRPr kumimoji="1" lang="en-US" altLang="ja-JP" sz="2400"/>
          </a:p>
          <a:p>
            <a:r>
              <a:rPr lang="ja-JP" altLang="en-US" sz="2400"/>
              <a:t>　→</a:t>
            </a:r>
            <a:r>
              <a:rPr lang="en-US" altLang="ja-JP" sz="2400"/>
              <a:t> DRY</a:t>
            </a:r>
            <a:r>
              <a:rPr lang="ja-JP" altLang="en-US" sz="2400"/>
              <a:t>原則に抵触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585351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F1EE793-A6A2-4646-81B4-8C02859C5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How</a:t>
            </a:r>
            <a:r>
              <a:rPr lang="ja-JP" altLang="en-US"/>
              <a:t>と</a:t>
            </a:r>
            <a:r>
              <a:rPr lang="en-US" altLang="ja-JP"/>
              <a:t>What</a:t>
            </a:r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573716-0413-D74E-97A5-864E95CBD4B7}"/>
              </a:ext>
            </a:extLst>
          </p:cNvPr>
          <p:cNvSpPr txBox="1"/>
          <p:nvPr/>
        </p:nvSpPr>
        <p:spPr>
          <a:xfrm>
            <a:off x="251520" y="1124744"/>
            <a:ext cx="447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我々がやりたいこと</a:t>
            </a:r>
            <a:r>
              <a:rPr kumimoji="1" lang="en-US" altLang="ja-JP" sz="2800"/>
              <a:t>(</a:t>
            </a:r>
            <a:r>
              <a:rPr kumimoji="1" lang="en-US" altLang="ja-JP" sz="2800">
                <a:solidFill>
                  <a:srgbClr val="FF0000"/>
                </a:solidFill>
              </a:rPr>
              <a:t>What</a:t>
            </a:r>
            <a:r>
              <a:rPr kumimoji="1" lang="en-US" altLang="ja-JP" sz="2800"/>
              <a:t>)</a:t>
            </a:r>
            <a:endParaRPr kumimoji="1" lang="ja-JP" altLang="en-US" sz="28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1D88E45-5144-0D47-B271-CBDB26505BE9}"/>
              </a:ext>
            </a:extLst>
          </p:cNvPr>
          <p:cNvSpPr/>
          <p:nvPr/>
        </p:nvSpPr>
        <p:spPr>
          <a:xfrm>
            <a:off x="539552" y="1844824"/>
            <a:ext cx="377539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入力ミスがある項目の</a:t>
            </a:r>
            <a:endParaRPr lang="en-US" altLang="ja-JP" sz="2800"/>
          </a:p>
          <a:p>
            <a:r>
              <a:rPr lang="ja-JP" altLang="en-US" sz="2800"/>
              <a:t>ラベルを目立たせたい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BF65569-AE12-8D4A-A166-B4BB38F7334E}"/>
              </a:ext>
            </a:extLst>
          </p:cNvPr>
          <p:cNvSpPr txBox="1"/>
          <p:nvPr/>
        </p:nvSpPr>
        <p:spPr>
          <a:xfrm>
            <a:off x="5292080" y="1124744"/>
            <a:ext cx="328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その実現手段</a:t>
            </a:r>
            <a:r>
              <a:rPr kumimoji="1" lang="en-US" altLang="ja-JP" sz="2800"/>
              <a:t>(</a:t>
            </a:r>
            <a:r>
              <a:rPr kumimoji="1" lang="en-US" altLang="ja-JP" sz="2800">
                <a:solidFill>
                  <a:srgbClr val="FF0000"/>
                </a:solidFill>
              </a:rPr>
              <a:t>How</a:t>
            </a:r>
            <a:r>
              <a:rPr kumimoji="1" lang="en-US" altLang="ja-JP" sz="2800"/>
              <a:t>)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C65C08A-057D-F84D-A7C2-0B2621249683}"/>
              </a:ext>
            </a:extLst>
          </p:cNvPr>
          <p:cNvSpPr/>
          <p:nvPr/>
        </p:nvSpPr>
        <p:spPr>
          <a:xfrm>
            <a:off x="5796136" y="1772816"/>
            <a:ext cx="26155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色を変える</a:t>
            </a:r>
            <a:endParaRPr lang="en-US" altLang="ja-JP" sz="2800"/>
          </a:p>
          <a:p>
            <a:r>
              <a:rPr lang="ja-JP" altLang="en-US" sz="2800"/>
              <a:t>太字にする</a:t>
            </a:r>
            <a:r>
              <a:rPr lang="en-US" altLang="ja-JP" sz="2800"/>
              <a:t>/etc.</a:t>
            </a:r>
            <a:endParaRPr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845ACA8-82BD-BF46-A4FE-942C98F02A1C}"/>
              </a:ext>
            </a:extLst>
          </p:cNvPr>
          <p:cNvSpPr txBox="1"/>
          <p:nvPr/>
        </p:nvSpPr>
        <p:spPr>
          <a:xfrm>
            <a:off x="1187624" y="3140968"/>
            <a:ext cx="675345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我々は</a:t>
            </a:r>
            <a:r>
              <a:rPr kumimoji="1" lang="en-US" altLang="ja-JP" sz="2800"/>
              <a:t>What</a:t>
            </a:r>
            <a:r>
              <a:rPr kumimoji="1" lang="ja-JP" altLang="en-US" sz="2800"/>
              <a:t>に集中し、</a:t>
            </a:r>
            <a:r>
              <a:rPr kumimoji="1" lang="en-US" altLang="ja-JP" sz="2800"/>
              <a:t>How</a:t>
            </a:r>
            <a:r>
              <a:rPr kumimoji="1" lang="ja-JP" altLang="en-US" sz="2800"/>
              <a:t>は隠蔽すべき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94959D0-252F-6F4E-9B50-7195356AA0FC}"/>
              </a:ext>
            </a:extLst>
          </p:cNvPr>
          <p:cNvSpPr/>
          <p:nvPr/>
        </p:nvSpPr>
        <p:spPr>
          <a:xfrm>
            <a:off x="467544" y="4149080"/>
            <a:ext cx="3393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label.</a:t>
            </a:r>
            <a:r>
              <a:rPr lang="en" altLang="ja-JP" sz="32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alert()</a:t>
            </a:r>
            <a:endParaRPr lang="en" altLang="ja-JP" sz="32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4AB9FEE-73CD-1D4B-8607-BFA16F738099}"/>
              </a:ext>
            </a:extLst>
          </p:cNvPr>
          <p:cNvSpPr txBox="1"/>
          <p:nvPr/>
        </p:nvSpPr>
        <p:spPr>
          <a:xfrm>
            <a:off x="395536" y="5661248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ラベルに「目立ってね」と依頼する</a:t>
            </a:r>
            <a:endParaRPr kumimoji="1" lang="en-US" altLang="ja-JP"/>
          </a:p>
          <a:p>
            <a:r>
              <a:rPr lang="en-US" altLang="ja-JP"/>
              <a:t>(What)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9D1AF44-9D23-154F-B93C-CBF3F7B4577C}"/>
              </a:ext>
            </a:extLst>
          </p:cNvPr>
          <p:cNvSpPr/>
          <p:nvPr/>
        </p:nvSpPr>
        <p:spPr>
          <a:xfrm>
            <a:off x="4932040" y="4149080"/>
            <a:ext cx="3096344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  def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alert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E27F2D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   self.color </a:t>
            </a:r>
            <a:r>
              <a:rPr lang="en" altLang="ja-JP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red</a:t>
            </a:r>
          </a:p>
          <a:p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   self.face </a:t>
            </a:r>
            <a:r>
              <a:rPr lang="en" altLang="ja-JP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bold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35E2F6B-9D4B-ED4C-83BD-77C4C5D299F6}"/>
              </a:ext>
            </a:extLst>
          </p:cNvPr>
          <p:cNvSpPr txBox="1"/>
          <p:nvPr/>
        </p:nvSpPr>
        <p:spPr>
          <a:xfrm>
            <a:off x="4788024" y="5661248"/>
            <a:ext cx="3795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その実現手段</a:t>
            </a:r>
            <a:r>
              <a:rPr kumimoji="1" lang="en-US" altLang="ja-JP"/>
              <a:t>(How)</a:t>
            </a:r>
            <a:r>
              <a:rPr kumimoji="1" lang="ja-JP" altLang="en-US"/>
              <a:t>はラベル自身が</a:t>
            </a:r>
            <a:endParaRPr kumimoji="1" lang="en-US" altLang="ja-JP"/>
          </a:p>
          <a:p>
            <a:r>
              <a:rPr lang="ja-JP" altLang="en-US"/>
              <a:t>知っており、隠蔽されている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5096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星 32 17">
            <a:extLst>
              <a:ext uri="{FF2B5EF4-FFF2-40B4-BE49-F238E27FC236}">
                <a16:creationId xmlns:a16="http://schemas.microsoft.com/office/drawing/2014/main" id="{8E0B6DBD-119F-244B-859D-8C5B75EA2192}"/>
              </a:ext>
            </a:extLst>
          </p:cNvPr>
          <p:cNvSpPr/>
          <p:nvPr/>
        </p:nvSpPr>
        <p:spPr>
          <a:xfrm>
            <a:off x="5220072" y="2492896"/>
            <a:ext cx="1440160" cy="1584176"/>
          </a:xfrm>
          <a:prstGeom prst="star32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AE0E966-F909-FC4E-AC42-C1C7832DD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オブジェクトの作り方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F92B53-704C-EB44-AD09-0985CD175285}"/>
              </a:ext>
            </a:extLst>
          </p:cNvPr>
          <p:cNvSpPr txBox="1"/>
          <p:nvPr/>
        </p:nvSpPr>
        <p:spPr>
          <a:xfrm>
            <a:off x="1115616" y="119675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クラスベース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969901B-184F-8C47-9816-2BEFD19A2348}"/>
              </a:ext>
            </a:extLst>
          </p:cNvPr>
          <p:cNvSpPr txBox="1"/>
          <p:nvPr/>
        </p:nvSpPr>
        <p:spPr>
          <a:xfrm>
            <a:off x="5436096" y="119675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プロトタイプベース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D2686D2-7ED3-FF42-AF0C-098B1607EB3C}"/>
              </a:ext>
            </a:extLst>
          </p:cNvPr>
          <p:cNvGrpSpPr/>
          <p:nvPr/>
        </p:nvGrpSpPr>
        <p:grpSpPr>
          <a:xfrm>
            <a:off x="323528" y="2564904"/>
            <a:ext cx="864096" cy="1008112"/>
            <a:chOff x="1187624" y="2420888"/>
            <a:chExt cx="1296144" cy="1512168"/>
          </a:xfrm>
        </p:grpSpPr>
        <p:sp>
          <p:nvSpPr>
            <p:cNvPr id="5" name="1つの角を切り取り、1つの角を丸めた四角形 4">
              <a:extLst>
                <a:ext uri="{FF2B5EF4-FFF2-40B4-BE49-F238E27FC236}">
                  <a16:creationId xmlns:a16="http://schemas.microsoft.com/office/drawing/2014/main" id="{99ED9FAF-135A-9041-B094-A43A11BB2A3E}"/>
                </a:ext>
              </a:extLst>
            </p:cNvPr>
            <p:cNvSpPr/>
            <p:nvPr/>
          </p:nvSpPr>
          <p:spPr>
            <a:xfrm>
              <a:off x="1187624" y="2420888"/>
              <a:ext cx="1296144" cy="1512168"/>
            </a:xfrm>
            <a:prstGeom prst="snip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5070186F-B108-0E41-A41D-52696F26D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640" y="2564904"/>
              <a:ext cx="952500" cy="1270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D6B91942-103A-CA4E-BD2D-1E5F46C73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140968"/>
            <a:ext cx="1402864" cy="109423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B033A1F-977E-A54F-A9D6-14B95C6361D6}"/>
              </a:ext>
            </a:extLst>
          </p:cNvPr>
          <p:cNvSpPr txBox="1"/>
          <p:nvPr/>
        </p:nvSpPr>
        <p:spPr>
          <a:xfrm>
            <a:off x="179512" y="1844824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クラス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設計図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2A044F0-DC23-704E-8FA6-0C4C2CDCEECE}"/>
              </a:ext>
            </a:extLst>
          </p:cNvPr>
          <p:cNvSpPr txBox="1"/>
          <p:nvPr/>
        </p:nvSpPr>
        <p:spPr>
          <a:xfrm>
            <a:off x="1331640" y="40770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/>
              <a:t>オブジェクトの作成</a:t>
            </a:r>
            <a:endParaRPr kumimoji="1" lang="en-US" altLang="ja-JP" sz="1200"/>
          </a:p>
          <a:p>
            <a:pPr algn="ctr"/>
            <a:r>
              <a:rPr lang="en-US" altLang="ja-JP" sz="1200"/>
              <a:t>(</a:t>
            </a:r>
            <a:r>
              <a:rPr lang="ja-JP" altLang="en-US" sz="1200"/>
              <a:t>インスタンス化</a:t>
            </a:r>
            <a:r>
              <a:rPr lang="en-US" altLang="ja-JP" sz="1200"/>
              <a:t>)</a:t>
            </a:r>
            <a:endParaRPr kumimoji="1" lang="ja-JP" altLang="en-US" sz="1200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8A4CB3DE-734A-C942-90B3-80D42202D811}"/>
              </a:ext>
            </a:extLst>
          </p:cNvPr>
          <p:cNvSpPr/>
          <p:nvPr/>
        </p:nvSpPr>
        <p:spPr>
          <a:xfrm>
            <a:off x="6876256" y="3140968"/>
            <a:ext cx="378515" cy="3065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A1A69BD-2065-0149-BC24-CDF1789C7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2564904"/>
            <a:ext cx="844488" cy="112598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79EA8FC-3B9B-584A-8B59-010A06057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6" y="2852936"/>
            <a:ext cx="844488" cy="112598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4151D94-FB91-3C4A-8389-422A1455F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2780928"/>
            <a:ext cx="1000251" cy="1225798"/>
          </a:xfrm>
          <a:prstGeom prst="rect">
            <a:avLst/>
          </a:prstGeom>
        </p:spPr>
      </p:pic>
      <p:sp>
        <p:nvSpPr>
          <p:cNvPr id="15" name="右矢印 14">
            <a:extLst>
              <a:ext uri="{FF2B5EF4-FFF2-40B4-BE49-F238E27FC236}">
                <a16:creationId xmlns:a16="http://schemas.microsoft.com/office/drawing/2014/main" id="{6BE70913-4C50-D941-8E96-36985500C02B}"/>
              </a:ext>
            </a:extLst>
          </p:cNvPr>
          <p:cNvSpPr/>
          <p:nvPr/>
        </p:nvSpPr>
        <p:spPr>
          <a:xfrm>
            <a:off x="1835696" y="2852936"/>
            <a:ext cx="378515" cy="3065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台形 15">
            <a:extLst>
              <a:ext uri="{FF2B5EF4-FFF2-40B4-BE49-F238E27FC236}">
                <a16:creationId xmlns:a16="http://schemas.microsoft.com/office/drawing/2014/main" id="{7C009A20-A428-2E4D-B9CB-E41A55EED401}"/>
              </a:ext>
            </a:extLst>
          </p:cNvPr>
          <p:cNvSpPr/>
          <p:nvPr/>
        </p:nvSpPr>
        <p:spPr>
          <a:xfrm>
            <a:off x="5436096" y="2348880"/>
            <a:ext cx="1008112" cy="288032"/>
          </a:xfrm>
          <a:prstGeom prst="trapezoid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台形 16">
            <a:extLst>
              <a:ext uri="{FF2B5EF4-FFF2-40B4-BE49-F238E27FC236}">
                <a16:creationId xmlns:a16="http://schemas.microsoft.com/office/drawing/2014/main" id="{E041908A-A4F0-3745-992B-6460E3E098F7}"/>
              </a:ext>
            </a:extLst>
          </p:cNvPr>
          <p:cNvSpPr/>
          <p:nvPr/>
        </p:nvSpPr>
        <p:spPr>
          <a:xfrm rot="10800000">
            <a:off x="5436096" y="3933056"/>
            <a:ext cx="1008112" cy="288032"/>
          </a:xfrm>
          <a:prstGeom prst="trapezoid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台形 19">
            <a:extLst>
              <a:ext uri="{FF2B5EF4-FFF2-40B4-BE49-F238E27FC236}">
                <a16:creationId xmlns:a16="http://schemas.microsoft.com/office/drawing/2014/main" id="{64E3CB59-8AA2-A043-91D0-39200C0B5306}"/>
              </a:ext>
            </a:extLst>
          </p:cNvPr>
          <p:cNvSpPr/>
          <p:nvPr/>
        </p:nvSpPr>
        <p:spPr>
          <a:xfrm>
            <a:off x="7524328" y="2348880"/>
            <a:ext cx="1008112" cy="288032"/>
          </a:xfrm>
          <a:prstGeom prst="trapezoid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台形 20">
            <a:extLst>
              <a:ext uri="{FF2B5EF4-FFF2-40B4-BE49-F238E27FC236}">
                <a16:creationId xmlns:a16="http://schemas.microsoft.com/office/drawing/2014/main" id="{34595891-4AE9-A44C-8195-930C504CD8BF}"/>
              </a:ext>
            </a:extLst>
          </p:cNvPr>
          <p:cNvSpPr/>
          <p:nvPr/>
        </p:nvSpPr>
        <p:spPr>
          <a:xfrm rot="10800000">
            <a:off x="7524328" y="3933056"/>
            <a:ext cx="1008112" cy="288032"/>
          </a:xfrm>
          <a:prstGeom prst="trapezoid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C1429FE-B1FB-294C-9C52-6CA19265D73A}"/>
              </a:ext>
            </a:extLst>
          </p:cNvPr>
          <p:cNvSpPr txBox="1"/>
          <p:nvPr/>
        </p:nvSpPr>
        <p:spPr>
          <a:xfrm>
            <a:off x="2728012" y="1844824"/>
            <a:ext cx="1720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オブジェクト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インスタンス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3" name="アーチ 22">
            <a:extLst>
              <a:ext uri="{FF2B5EF4-FFF2-40B4-BE49-F238E27FC236}">
                <a16:creationId xmlns:a16="http://schemas.microsoft.com/office/drawing/2014/main" id="{095FBB4A-5198-774A-9C4A-D13B2ACCB6BD}"/>
              </a:ext>
            </a:extLst>
          </p:cNvPr>
          <p:cNvSpPr/>
          <p:nvPr/>
        </p:nvSpPr>
        <p:spPr>
          <a:xfrm>
            <a:off x="5868144" y="1988840"/>
            <a:ext cx="2232248" cy="720080"/>
          </a:xfrm>
          <a:prstGeom prst="blockArc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88E75E9-3324-ED4F-916C-C288CE41888C}"/>
              </a:ext>
            </a:extLst>
          </p:cNvPr>
          <p:cNvSpPr txBox="1"/>
          <p:nvPr/>
        </p:nvSpPr>
        <p:spPr>
          <a:xfrm>
            <a:off x="4860032" y="4797152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既存のオブジェクトをコピーして作る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7DEF0A3-7E79-5C4D-87E5-05CB8F0C9059}"/>
              </a:ext>
            </a:extLst>
          </p:cNvPr>
          <p:cNvSpPr txBox="1"/>
          <p:nvPr/>
        </p:nvSpPr>
        <p:spPr>
          <a:xfrm>
            <a:off x="395536" y="4797152"/>
            <a:ext cx="356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オブジェクトの雛形</a:t>
            </a:r>
            <a:r>
              <a:rPr kumimoji="1" lang="en-US" altLang="ja-JP"/>
              <a:t>(</a:t>
            </a:r>
            <a:r>
              <a:rPr kumimoji="1" lang="ja-JP" altLang="en-US"/>
              <a:t>クラス</a:t>
            </a:r>
            <a:r>
              <a:rPr kumimoji="1" lang="en-US" altLang="ja-JP"/>
              <a:t>)</a:t>
            </a:r>
            <a:r>
              <a:rPr kumimoji="1" lang="ja-JP" altLang="en-US"/>
              <a:t>から</a:t>
            </a:r>
            <a:endParaRPr kumimoji="1" lang="en-US" altLang="ja-JP"/>
          </a:p>
          <a:p>
            <a:r>
              <a:rPr lang="ja-JP" altLang="en-US"/>
              <a:t>オブジェクトを作る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621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04168A2-427E-C640-84B8-340FF23DBA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今日これだけは覚えて欲しい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3FDE7F5-B27D-3447-9580-934EB3702F7D}"/>
              </a:ext>
            </a:extLst>
          </p:cNvPr>
          <p:cNvSpPr txBox="1"/>
          <p:nvPr/>
        </p:nvSpPr>
        <p:spPr>
          <a:xfrm>
            <a:off x="395536" y="1340768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オブジェクト指向プログラミングとは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460BC9-9CE5-134E-9250-6F0132C5C808}"/>
              </a:ext>
            </a:extLst>
          </p:cNvPr>
          <p:cNvSpPr txBox="1"/>
          <p:nvPr/>
        </p:nvSpPr>
        <p:spPr>
          <a:xfrm>
            <a:off x="683568" y="2060848"/>
            <a:ext cx="82809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・オブジェクトに</a:t>
            </a:r>
            <a:r>
              <a:rPr kumimoji="1" lang="ja-JP" altLang="en-US" sz="3200">
                <a:solidFill>
                  <a:srgbClr val="FF0000"/>
                </a:solidFill>
              </a:rPr>
              <a:t>責任を移譲</a:t>
            </a:r>
            <a:r>
              <a:rPr kumimoji="1" lang="ja-JP" altLang="en-US" sz="3200"/>
              <a:t>し</a:t>
            </a:r>
            <a:endParaRPr kumimoji="1" lang="en-US" altLang="ja-JP" sz="3200"/>
          </a:p>
          <a:p>
            <a:r>
              <a:rPr lang="ja-JP" altLang="en-US" sz="3200"/>
              <a:t>・</a:t>
            </a:r>
            <a:r>
              <a:rPr lang="en-US" altLang="ja-JP" sz="3200">
                <a:solidFill>
                  <a:srgbClr val="011893"/>
                </a:solidFill>
              </a:rPr>
              <a:t>How</a:t>
            </a:r>
            <a:r>
              <a:rPr lang="en-US" altLang="ja-JP" sz="3200"/>
              <a:t>(</a:t>
            </a:r>
            <a:r>
              <a:rPr lang="ja-JP" altLang="en-US" sz="3200"/>
              <a:t>実装</a:t>
            </a:r>
            <a:r>
              <a:rPr lang="en-US" altLang="ja-JP" sz="3200"/>
              <a:t>)</a:t>
            </a:r>
            <a:r>
              <a:rPr lang="ja-JP" altLang="en-US" sz="3200"/>
              <a:t>ではなく</a:t>
            </a:r>
            <a:r>
              <a:rPr lang="en-US" altLang="ja-JP" sz="3200">
                <a:solidFill>
                  <a:srgbClr val="011893"/>
                </a:solidFill>
              </a:rPr>
              <a:t>What</a:t>
            </a:r>
            <a:r>
              <a:rPr lang="en-US" altLang="ja-JP" sz="3200"/>
              <a:t>(</a:t>
            </a:r>
            <a:r>
              <a:rPr lang="ja-JP" altLang="en-US" sz="3200"/>
              <a:t>やりたいこと</a:t>
            </a:r>
            <a:r>
              <a:rPr lang="en-US" altLang="ja-JP" sz="3200"/>
              <a:t>)</a:t>
            </a:r>
            <a:r>
              <a:rPr lang="ja-JP" altLang="en-US" sz="3200"/>
              <a:t>に</a:t>
            </a:r>
            <a:endParaRPr lang="en-US" altLang="ja-JP" sz="3200"/>
          </a:p>
          <a:p>
            <a:r>
              <a:rPr lang="ja-JP" altLang="en-US" sz="3200"/>
              <a:t>　集中することで</a:t>
            </a:r>
            <a:endParaRPr lang="en-US" altLang="ja-JP" sz="3200"/>
          </a:p>
          <a:p>
            <a:r>
              <a:rPr kumimoji="1" lang="ja-JP" altLang="en-US" sz="3200"/>
              <a:t>・</a:t>
            </a:r>
            <a:r>
              <a:rPr kumimoji="1" lang="ja-JP" altLang="en-US" sz="3200">
                <a:solidFill>
                  <a:srgbClr val="FF0000"/>
                </a:solidFill>
              </a:rPr>
              <a:t>仕様変更に強い</a:t>
            </a:r>
            <a:r>
              <a:rPr kumimoji="1" lang="ja-JP" altLang="en-US" sz="3200"/>
              <a:t>プログラムを組む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E9044D7-3A82-8D4A-94FE-6334F9D2ECCC}"/>
              </a:ext>
            </a:extLst>
          </p:cNvPr>
          <p:cNvSpPr txBox="1"/>
          <p:nvPr/>
        </p:nvSpPr>
        <p:spPr>
          <a:xfrm>
            <a:off x="467544" y="436510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ための方法論</a:t>
            </a:r>
          </a:p>
        </p:txBody>
      </p:sp>
    </p:spTree>
    <p:extLst>
      <p:ext uri="{BB962C8B-B14F-4D97-AF65-F5344CB8AC3E}">
        <p14:creationId xmlns:p14="http://schemas.microsoft.com/office/powerpoint/2010/main" val="2288507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20B7C16-3215-804F-8894-56350FAA45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8B7B3-0519-404A-B9C4-0DD9F69A757B}"/>
              </a:ext>
            </a:extLst>
          </p:cNvPr>
          <p:cNvSpPr txBox="1"/>
          <p:nvPr/>
        </p:nvSpPr>
        <p:spPr>
          <a:xfrm>
            <a:off x="611560" y="1772816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クラスとオブジェクト指向</a:t>
            </a:r>
          </a:p>
        </p:txBody>
      </p:sp>
    </p:spTree>
    <p:extLst>
      <p:ext uri="{BB962C8B-B14F-4D97-AF65-F5344CB8AC3E}">
        <p14:creationId xmlns:p14="http://schemas.microsoft.com/office/powerpoint/2010/main" val="386156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CF92A7B-DCC6-6641-AB3F-9951E161B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注意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674CB4C-7A22-7945-BC3C-137C1CEA1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662" y="2852936"/>
            <a:ext cx="2536676" cy="338223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6423953-CC3C-744B-AAF1-5E4FA40E24D9}"/>
              </a:ext>
            </a:extLst>
          </p:cNvPr>
          <p:cNvSpPr txBox="1"/>
          <p:nvPr/>
        </p:nvSpPr>
        <p:spPr>
          <a:xfrm>
            <a:off x="611560" y="1061151"/>
            <a:ext cx="77251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「オブジェクト指向」の定義は難しい</a:t>
            </a:r>
            <a:endParaRPr kumimoji="1" lang="en-US" altLang="ja-JP" sz="2800" dirty="0"/>
          </a:p>
          <a:p>
            <a:r>
              <a:rPr lang="ja-JP" altLang="en-US" sz="2800"/>
              <a:t>人の数だけ定義がある</a:t>
            </a:r>
            <a:endParaRPr lang="en-US" altLang="ja-JP" sz="2800" dirty="0"/>
          </a:p>
          <a:p>
            <a:r>
              <a:rPr kumimoji="1" lang="ja-JP" altLang="en-US" sz="2800"/>
              <a:t>今日話したことを唯一の定義だと思わないこと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BE831E-BA94-1B4C-BDC8-27DA84590FB9}"/>
              </a:ext>
            </a:extLst>
          </p:cNvPr>
          <p:cNvSpPr txBox="1"/>
          <p:nvPr/>
        </p:nvSpPr>
        <p:spPr>
          <a:xfrm>
            <a:off x="3635896" y="6362344"/>
            <a:ext cx="5032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※</a:t>
            </a:r>
            <a:r>
              <a:rPr kumimoji="1" lang="ja-JP" altLang="en-US" sz="1400"/>
              <a:t>「自分の定義が正しい」と考える面倒な人がわりといる</a:t>
            </a:r>
          </a:p>
        </p:txBody>
      </p:sp>
    </p:spTree>
    <p:extLst>
      <p:ext uri="{BB962C8B-B14F-4D97-AF65-F5344CB8AC3E}">
        <p14:creationId xmlns:p14="http://schemas.microsoft.com/office/powerpoint/2010/main" val="318035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雲形吹き出し 11">
            <a:extLst>
              <a:ext uri="{FF2B5EF4-FFF2-40B4-BE49-F238E27FC236}">
                <a16:creationId xmlns:a16="http://schemas.microsoft.com/office/drawing/2014/main" id="{C4C03540-2AAF-5F42-9434-9AF1547FFA93}"/>
              </a:ext>
            </a:extLst>
          </p:cNvPr>
          <p:cNvSpPr/>
          <p:nvPr/>
        </p:nvSpPr>
        <p:spPr>
          <a:xfrm>
            <a:off x="6886197" y="3121823"/>
            <a:ext cx="1656184" cy="1189130"/>
          </a:xfrm>
          <a:prstGeom prst="cloudCallout">
            <a:avLst>
              <a:gd name="adj1" fmla="val -72654"/>
              <a:gd name="adj2" fmla="val 321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4480BD4-DCE3-C845-907D-45E58FBB8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オブジェクトとは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733F675-C8E1-2B43-B639-89FC67A49EA0}"/>
              </a:ext>
            </a:extLst>
          </p:cNvPr>
          <p:cNvSpPr txBox="1"/>
          <p:nvPr/>
        </p:nvSpPr>
        <p:spPr>
          <a:xfrm>
            <a:off x="1094125" y="1251886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「内部状態」と「通信手段」を持った「なにか」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6413374-164E-F147-A33D-0AEE93683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2996952"/>
            <a:ext cx="1330542" cy="177405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1DC40B5-16AB-5940-98AE-AB6210E74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121823"/>
            <a:ext cx="1532238" cy="163004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02E718-3480-304E-9E27-F3F53DA6BF77}"/>
              </a:ext>
            </a:extLst>
          </p:cNvPr>
          <p:cNvSpPr txBox="1"/>
          <p:nvPr/>
        </p:nvSpPr>
        <p:spPr>
          <a:xfrm>
            <a:off x="1176369" y="2347031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依頼側</a:t>
            </a:r>
            <a:endParaRPr kumimoji="1" lang="en-US" altLang="ja-JP" dirty="0"/>
          </a:p>
          <a:p>
            <a:r>
              <a:rPr lang="en-US" altLang="ja-JP" dirty="0"/>
              <a:t>(Sender)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6D639D1-2DB9-0447-ACCA-BC0ACE7274E8}"/>
              </a:ext>
            </a:extLst>
          </p:cNvPr>
          <p:cNvCxnSpPr/>
          <p:nvPr/>
        </p:nvCxnSpPr>
        <p:spPr>
          <a:xfrm>
            <a:off x="2627784" y="3626843"/>
            <a:ext cx="244827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58BEA5-4B59-2540-B15C-3E1642F68C9B}"/>
              </a:ext>
            </a:extLst>
          </p:cNvPr>
          <p:cNvSpPr txBox="1"/>
          <p:nvPr/>
        </p:nvSpPr>
        <p:spPr>
          <a:xfrm>
            <a:off x="3081102" y="2889748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仕事の依頼</a:t>
            </a:r>
            <a:endParaRPr kumimoji="1" lang="en-US" altLang="ja-JP" dirty="0"/>
          </a:p>
          <a:p>
            <a:r>
              <a:rPr lang="en-US" altLang="ja-JP" dirty="0"/>
              <a:t>(</a:t>
            </a:r>
            <a:r>
              <a:rPr lang="ja-JP" altLang="en-US"/>
              <a:t>メッセージ</a:t>
            </a:r>
            <a:r>
              <a:rPr lang="en-US" altLang="ja-JP" dirty="0"/>
              <a:t>)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F92BBE0-7AEF-104D-AAA4-CCD41E1E9801}"/>
              </a:ext>
            </a:extLst>
          </p:cNvPr>
          <p:cNvSpPr txBox="1"/>
          <p:nvPr/>
        </p:nvSpPr>
        <p:spPr>
          <a:xfrm>
            <a:off x="5383575" y="232339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オブジェクト</a:t>
            </a:r>
            <a:endParaRPr lang="en-US" altLang="ja-JP" dirty="0"/>
          </a:p>
          <a:p>
            <a:r>
              <a:rPr kumimoji="1" lang="en-US" altLang="ja-JP" dirty="0"/>
              <a:t>(Receiver)</a:t>
            </a:r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8014E9C-92F3-C349-A3DA-D508AFB6D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00000">
            <a:off x="7147520" y="3068982"/>
            <a:ext cx="1132377" cy="113237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4005424-C2E7-D74D-AF9C-24E29740D129}"/>
              </a:ext>
            </a:extLst>
          </p:cNvPr>
          <p:cNvSpPr txBox="1"/>
          <p:nvPr/>
        </p:nvSpPr>
        <p:spPr>
          <a:xfrm>
            <a:off x="7087486" y="26737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内部状態</a:t>
            </a:r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3BD577E-8E93-5941-8994-FCAADC7126C0}"/>
              </a:ext>
            </a:extLst>
          </p:cNvPr>
          <p:cNvCxnSpPr>
            <a:cxnSpLocks/>
          </p:cNvCxnSpPr>
          <p:nvPr/>
        </p:nvCxnSpPr>
        <p:spPr>
          <a:xfrm flipH="1">
            <a:off x="2627784" y="4129935"/>
            <a:ext cx="24030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5C27F72-1B82-DD41-AC91-31511FD3EADA}"/>
              </a:ext>
            </a:extLst>
          </p:cNvPr>
          <p:cNvSpPr txBox="1"/>
          <p:nvPr/>
        </p:nvSpPr>
        <p:spPr>
          <a:xfrm>
            <a:off x="3032548" y="4129935"/>
            <a:ext cx="2043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仕事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(</a:t>
            </a:r>
            <a:r>
              <a:rPr kumimoji="1" lang="ja-JP" altLang="en-US"/>
              <a:t>返り値</a:t>
            </a:r>
            <a:r>
              <a:rPr kumimoji="1" lang="en-US" altLang="ja-JP" dirty="0"/>
              <a:t>, </a:t>
            </a:r>
            <a:r>
              <a:rPr kumimoji="1" lang="ja-JP" altLang="en-US"/>
              <a:t>状態変化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11AB4A8-2DF4-984F-BC04-AD733B3F55FD}"/>
              </a:ext>
            </a:extLst>
          </p:cNvPr>
          <p:cNvSpPr txBox="1"/>
          <p:nvPr/>
        </p:nvSpPr>
        <p:spPr>
          <a:xfrm>
            <a:off x="880283" y="5513652"/>
            <a:ext cx="7366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オブジェクトに「メッセージ」を送ると、内部状態が変化する</a:t>
            </a:r>
          </a:p>
        </p:txBody>
      </p:sp>
    </p:spTree>
    <p:extLst>
      <p:ext uri="{BB962C8B-B14F-4D97-AF65-F5344CB8AC3E}">
        <p14:creationId xmlns:p14="http://schemas.microsoft.com/office/powerpoint/2010/main" val="3540228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BF597DC-1E61-7B45-A8D1-B2AE1E77E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オブジェクト指向とは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E653D07-03F5-E24E-B2B0-5E69456DB0B0}"/>
              </a:ext>
            </a:extLst>
          </p:cNvPr>
          <p:cNvSpPr txBox="1"/>
          <p:nvPr/>
        </p:nvSpPr>
        <p:spPr>
          <a:xfrm>
            <a:off x="1691680" y="1196752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「オブジェクト」を中心とする考え方</a:t>
            </a:r>
            <a:endParaRPr kumimoji="1" lang="en-US" altLang="ja-JP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EB7EC3-FC80-A54B-9158-CA7F9BE35E87}"/>
              </a:ext>
            </a:extLst>
          </p:cNvPr>
          <p:cNvSpPr txBox="1"/>
          <p:nvPr/>
        </p:nvSpPr>
        <p:spPr>
          <a:xfrm>
            <a:off x="941800" y="201550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手続き型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BB33B1-347C-8146-9919-A266FE67D317}"/>
              </a:ext>
            </a:extLst>
          </p:cNvPr>
          <p:cNvSpPr txBox="1"/>
          <p:nvPr/>
        </p:nvSpPr>
        <p:spPr>
          <a:xfrm>
            <a:off x="4849193" y="201550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オブジェクト指向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80617CD-2100-F847-B5F8-5CC2B324D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36" y="4077072"/>
            <a:ext cx="2857500" cy="22733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3BE0A41-B66B-8C4F-B4A4-498BEC5F1879}"/>
              </a:ext>
            </a:extLst>
          </p:cNvPr>
          <p:cNvSpPr txBox="1"/>
          <p:nvPr/>
        </p:nvSpPr>
        <p:spPr>
          <a:xfrm>
            <a:off x="190690" y="2874021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やるべき手続きを全て指示する</a:t>
            </a:r>
            <a:endParaRPr kumimoji="1" lang="en-US" altLang="ja-JP" sz="2000" dirty="0"/>
          </a:p>
          <a:p>
            <a:r>
              <a:rPr lang="en-US" altLang="ja-JP" sz="2000" dirty="0"/>
              <a:t>=</a:t>
            </a:r>
            <a:r>
              <a:rPr lang="ja-JP" altLang="en-US" sz="2000"/>
              <a:t>状態管理は呼び出し側の責任</a:t>
            </a:r>
            <a:endParaRPr lang="en-US" altLang="ja-JP" sz="20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EBE23D9-0E02-6C4F-AB72-89D8CC84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073" y="4112629"/>
            <a:ext cx="2016224" cy="220218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FB5BA4-A4B1-B44C-9860-3AF83E9D3AF8}"/>
              </a:ext>
            </a:extLst>
          </p:cNvPr>
          <p:cNvSpPr txBox="1"/>
          <p:nvPr/>
        </p:nvSpPr>
        <p:spPr>
          <a:xfrm>
            <a:off x="4849193" y="2874021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仕事</a:t>
            </a:r>
            <a:r>
              <a:rPr kumimoji="1" lang="ja-JP" altLang="en-US" sz="2000"/>
              <a:t>をオブジェクトに依頼する</a:t>
            </a:r>
            <a:endParaRPr kumimoji="1" lang="en-US" altLang="ja-JP" sz="2000" dirty="0"/>
          </a:p>
          <a:p>
            <a:r>
              <a:rPr lang="ja-JP" altLang="en-US" sz="2000"/>
              <a:t>＝状態はオブジェクトが管理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942923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1A58CE-1362-864B-B12A-A60BC34A9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オブジェクト指向プログラミングとは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9985958-0F63-634F-A17E-39BF436E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149080"/>
            <a:ext cx="1152128" cy="115212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7E43038-14C4-C144-B912-17F9C2339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4149080"/>
            <a:ext cx="851946" cy="1183258"/>
          </a:xfrm>
          <a:prstGeom prst="rect">
            <a:avLst/>
          </a:prstGeom>
        </p:spPr>
      </p:pic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C480E6AB-F99F-9242-BD6C-E71611539078}"/>
              </a:ext>
            </a:extLst>
          </p:cNvPr>
          <p:cNvSpPr/>
          <p:nvPr/>
        </p:nvSpPr>
        <p:spPr>
          <a:xfrm>
            <a:off x="3275856" y="3933056"/>
            <a:ext cx="2448272" cy="864096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○○してください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21EFD5D-255D-674C-893D-07D992AAE444}"/>
              </a:ext>
            </a:extLst>
          </p:cNvPr>
          <p:cNvSpPr txBox="1"/>
          <p:nvPr/>
        </p:nvSpPr>
        <p:spPr>
          <a:xfrm>
            <a:off x="1619672" y="342900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/>
              <a:t>オブジェクト</a:t>
            </a:r>
            <a:endParaRPr kumimoji="1" lang="en-US" altLang="ja-JP" sz="1600"/>
          </a:p>
          <a:p>
            <a:pPr algn="ctr"/>
            <a:r>
              <a:rPr lang="en-US" altLang="ja-JP" sz="1600"/>
              <a:t>(obj)</a:t>
            </a:r>
            <a:endParaRPr kumimoji="1" lang="ja-JP" altLang="en-US" sz="16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8599A6-880F-214E-835F-7F615EFE6518}"/>
              </a:ext>
            </a:extLst>
          </p:cNvPr>
          <p:cNvSpPr txBox="1"/>
          <p:nvPr/>
        </p:nvSpPr>
        <p:spPr>
          <a:xfrm>
            <a:off x="3707904" y="3284984"/>
            <a:ext cx="1664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/>
              <a:t>メッセージ</a:t>
            </a:r>
            <a:endParaRPr kumimoji="1" lang="en-US" altLang="ja-JP" sz="1600"/>
          </a:p>
          <a:p>
            <a:pPr algn="ctr"/>
            <a:r>
              <a:rPr lang="en-US" altLang="ja-JP" sz="1600"/>
              <a:t>(do_something)</a:t>
            </a:r>
            <a:endParaRPr kumimoji="1" lang="ja-JP" altLang="en-US" sz="16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F58CA16-BD5A-D944-87E1-17C4ABE7EF88}"/>
              </a:ext>
            </a:extLst>
          </p:cNvPr>
          <p:cNvSpPr txBox="1"/>
          <p:nvPr/>
        </p:nvSpPr>
        <p:spPr>
          <a:xfrm>
            <a:off x="1043608" y="1151508"/>
            <a:ext cx="6614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オブジェクトにメッセージを送ることでプログラムを実行してくパラダイム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7B89490-E336-3D43-B2E1-B8793A0DC91F}"/>
              </a:ext>
            </a:extLst>
          </p:cNvPr>
          <p:cNvSpPr/>
          <p:nvPr/>
        </p:nvSpPr>
        <p:spPr>
          <a:xfrm>
            <a:off x="2051720" y="2492896"/>
            <a:ext cx="4628190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" altLang="ja-JP" sz="3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obj.do_something</a:t>
            </a:r>
            <a:r>
              <a:rPr lang="en" altLang="ja-JP" sz="3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825CED9-6D62-474F-9B39-A938604BE4D9}"/>
              </a:ext>
            </a:extLst>
          </p:cNvPr>
          <p:cNvSpPr txBox="1"/>
          <p:nvPr/>
        </p:nvSpPr>
        <p:spPr>
          <a:xfrm>
            <a:off x="1829569" y="5332338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Receiver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3D3B69A-DC72-1145-AEC3-B67FBB46DB69}"/>
              </a:ext>
            </a:extLst>
          </p:cNvPr>
          <p:cNvSpPr txBox="1"/>
          <p:nvPr/>
        </p:nvSpPr>
        <p:spPr>
          <a:xfrm>
            <a:off x="6228184" y="5283188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Sender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224283A-1F8F-8645-BE87-399CD25D5CFF}"/>
              </a:ext>
            </a:extLst>
          </p:cNvPr>
          <p:cNvSpPr txBox="1"/>
          <p:nvPr/>
        </p:nvSpPr>
        <p:spPr>
          <a:xfrm>
            <a:off x="1234092" y="5970733"/>
            <a:ext cx="6263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メッセージの送り側を</a:t>
            </a:r>
            <a:r>
              <a:rPr kumimoji="1" lang="en-US" altLang="ja-JP" dirty="0"/>
              <a:t>Sender</a:t>
            </a:r>
            <a:r>
              <a:rPr kumimoji="1" lang="ja-JP" altLang="en-US"/>
              <a:t>、受け取る側を</a:t>
            </a:r>
            <a:r>
              <a:rPr kumimoji="1" lang="en-US" altLang="ja-JP" dirty="0"/>
              <a:t>Receiver</a:t>
            </a:r>
            <a:r>
              <a:rPr kumimoji="1" lang="ja-JP" altLang="en-US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3884766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1C37DE8-0BEA-CA4C-85B7-DE60C14D0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なぜオブジェクト指向か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FDFE4A5-DFC5-4D4F-9331-46AEB1E510A1}"/>
              </a:ext>
            </a:extLst>
          </p:cNvPr>
          <p:cNvSpPr txBox="1"/>
          <p:nvPr/>
        </p:nvSpPr>
        <p:spPr>
          <a:xfrm>
            <a:off x="1403648" y="1988840"/>
            <a:ext cx="6768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/>
              <a:t>オブジェクトに</a:t>
            </a:r>
            <a:r>
              <a:rPr kumimoji="1" lang="ja-JP" altLang="en-US" sz="3600">
                <a:solidFill>
                  <a:srgbClr val="FF0000"/>
                </a:solidFill>
              </a:rPr>
              <a:t>責任</a:t>
            </a:r>
            <a:r>
              <a:rPr kumimoji="1" lang="ja-JP" altLang="en-US" sz="3600"/>
              <a:t>を</a:t>
            </a:r>
            <a:r>
              <a:rPr kumimoji="1" lang="ja-JP" altLang="en-US" sz="3600">
                <a:solidFill>
                  <a:srgbClr val="FF0000"/>
                </a:solidFill>
              </a:rPr>
              <a:t>移譲</a:t>
            </a:r>
            <a:r>
              <a:rPr kumimoji="1" lang="ja-JP" altLang="en-US" sz="3600"/>
              <a:t>し</a:t>
            </a:r>
            <a:endParaRPr kumimoji="1" lang="en-US" altLang="ja-JP" sz="3600" dirty="0"/>
          </a:p>
          <a:p>
            <a:r>
              <a:rPr kumimoji="1" lang="ja-JP" altLang="en-US" sz="3600"/>
              <a:t>「考えなければいけないこと」</a:t>
            </a:r>
            <a:endParaRPr kumimoji="1" lang="en-US" altLang="ja-JP" sz="3600" dirty="0"/>
          </a:p>
          <a:p>
            <a:r>
              <a:rPr kumimoji="1" lang="ja-JP" altLang="en-US" sz="3600"/>
              <a:t>を減らすため</a:t>
            </a:r>
          </a:p>
        </p:txBody>
      </p:sp>
    </p:spTree>
    <p:extLst>
      <p:ext uri="{BB962C8B-B14F-4D97-AF65-F5344CB8AC3E}">
        <p14:creationId xmlns:p14="http://schemas.microsoft.com/office/powerpoint/2010/main" val="113599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291E253-F39B-2849-A8C3-C2E52EBD24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責任の移譲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C7F2D5F-0BE0-0249-A125-72948AFC0AC8}"/>
              </a:ext>
            </a:extLst>
          </p:cNvPr>
          <p:cNvSpPr txBox="1"/>
          <p:nvPr/>
        </p:nvSpPr>
        <p:spPr>
          <a:xfrm>
            <a:off x="395536" y="105273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以下の社員データを考える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6389625-5F11-1346-B072-6ECDAF5F18E8}"/>
              </a:ext>
            </a:extLst>
          </p:cNvPr>
          <p:cNvSpPr txBox="1"/>
          <p:nvPr/>
        </p:nvSpPr>
        <p:spPr>
          <a:xfrm>
            <a:off x="611560" y="1556792"/>
            <a:ext cx="2930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・名前</a:t>
            </a:r>
            <a:r>
              <a:rPr kumimoji="1" lang="en-US" altLang="ja-JP" sz="2400"/>
              <a:t> (</a:t>
            </a:r>
            <a:r>
              <a:rPr kumimoji="1" lang="ja-JP" altLang="en-US" sz="2400"/>
              <a:t>文字列</a:t>
            </a:r>
            <a:r>
              <a:rPr kumimoji="1" lang="en-US" altLang="ja-JP" sz="2400"/>
              <a:t>)</a:t>
            </a:r>
          </a:p>
          <a:p>
            <a:r>
              <a:rPr lang="ja-JP" altLang="en-US" sz="2400"/>
              <a:t>・年齢</a:t>
            </a:r>
            <a:r>
              <a:rPr lang="en-US" altLang="ja-JP" sz="2400"/>
              <a:t> (</a:t>
            </a:r>
            <a:r>
              <a:rPr lang="ja-JP" altLang="en-US" sz="2400"/>
              <a:t>整数</a:t>
            </a:r>
            <a:r>
              <a:rPr lang="en-US" altLang="ja-JP" sz="2400"/>
              <a:t>)</a:t>
            </a:r>
          </a:p>
          <a:p>
            <a:r>
              <a:rPr kumimoji="1" lang="ja-JP" altLang="en-US" sz="2400"/>
              <a:t>・所属部署</a:t>
            </a:r>
            <a:r>
              <a:rPr kumimoji="1" lang="en-US" altLang="ja-JP" sz="2400"/>
              <a:t> (</a:t>
            </a:r>
            <a:r>
              <a:rPr kumimoji="1" lang="ja-JP" altLang="en-US" sz="2400"/>
              <a:t>文字列</a:t>
            </a:r>
            <a:r>
              <a:rPr kumimoji="1" lang="en-US" altLang="ja-JP" sz="2400"/>
              <a:t>)</a:t>
            </a:r>
            <a:endParaRPr kumimoji="1" lang="ja-JP" altLang="en-US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230932-F471-B64F-A4AA-7A5D7970721F}"/>
              </a:ext>
            </a:extLst>
          </p:cNvPr>
          <p:cNvSpPr txBox="1"/>
          <p:nvPr/>
        </p:nvSpPr>
        <p:spPr>
          <a:xfrm>
            <a:off x="611560" y="3501008"/>
            <a:ext cx="69365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・</a:t>
            </a:r>
            <a:r>
              <a:rPr kumimoji="1" lang="ja-JP" altLang="en-US" sz="2400"/>
              <a:t>名前は</a:t>
            </a:r>
            <a:r>
              <a:rPr lang="en-US" altLang="ja-JP" sz="2400"/>
              <a:t>20</a:t>
            </a:r>
            <a:r>
              <a:rPr lang="ja-JP" altLang="en-US" sz="2400"/>
              <a:t>文字以内</a:t>
            </a:r>
            <a:endParaRPr lang="en-US" altLang="ja-JP" sz="2400"/>
          </a:p>
          <a:p>
            <a:r>
              <a:rPr kumimoji="1" lang="ja-JP" altLang="en-US" sz="2400"/>
              <a:t>・年齢</a:t>
            </a:r>
            <a:r>
              <a:rPr lang="ja-JP" altLang="en-US" sz="2400"/>
              <a:t>の数値は</a:t>
            </a:r>
            <a:r>
              <a:rPr kumimoji="1" lang="ja-JP" altLang="en-US" sz="2400"/>
              <a:t>正</a:t>
            </a:r>
            <a:endParaRPr kumimoji="1" lang="en-US" altLang="ja-JP" sz="2400"/>
          </a:p>
          <a:p>
            <a:r>
              <a:rPr lang="ja-JP" altLang="en-US" sz="2400"/>
              <a:t>・所属部署は「</a:t>
            </a:r>
            <a:r>
              <a:rPr lang="en-US" altLang="ja-JP" sz="2400"/>
              <a:t>A</a:t>
            </a:r>
            <a:r>
              <a:rPr lang="ja-JP" altLang="en-US" sz="2400"/>
              <a:t>課」「</a:t>
            </a:r>
            <a:r>
              <a:rPr lang="en-US" altLang="ja-JP" sz="2400"/>
              <a:t>B</a:t>
            </a:r>
            <a:r>
              <a:rPr lang="ja-JP" altLang="en-US" sz="2400"/>
              <a:t>課」「</a:t>
            </a:r>
            <a:r>
              <a:rPr lang="en-US" altLang="ja-JP" sz="2400"/>
              <a:t>C</a:t>
            </a:r>
            <a:r>
              <a:rPr lang="ja-JP" altLang="en-US" sz="2400"/>
              <a:t>課」のいずれか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4EA7696-03C8-564B-BF78-EBBAEE073FC6}"/>
              </a:ext>
            </a:extLst>
          </p:cNvPr>
          <p:cNvSpPr txBox="1"/>
          <p:nvPr/>
        </p:nvSpPr>
        <p:spPr>
          <a:xfrm>
            <a:off x="323528" y="2924944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各データには以下の</a:t>
            </a:r>
            <a:r>
              <a:rPr kumimoji="1" lang="ja-JP" altLang="en-US" sz="2400">
                <a:solidFill>
                  <a:srgbClr val="FF0000"/>
                </a:solidFill>
              </a:rPr>
              <a:t>制約</a:t>
            </a:r>
            <a:r>
              <a:rPr kumimoji="1" lang="ja-JP" altLang="en-US" sz="2400"/>
              <a:t>がある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2F41DC-4DF1-E946-8F54-F10687039EDD}"/>
              </a:ext>
            </a:extLst>
          </p:cNvPr>
          <p:cNvSpPr txBox="1"/>
          <p:nvPr/>
        </p:nvSpPr>
        <p:spPr>
          <a:xfrm>
            <a:off x="323528" y="494116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データの新規作成パスは</a:t>
            </a:r>
            <a:r>
              <a:rPr kumimoji="1" lang="ja-JP" altLang="en-US" sz="2400">
                <a:solidFill>
                  <a:srgbClr val="FF0000"/>
                </a:solidFill>
              </a:rPr>
              <a:t>複数</a:t>
            </a:r>
            <a:r>
              <a:rPr kumimoji="1" lang="ja-JP" altLang="en-US" sz="2400"/>
              <a:t>ある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5B4D02-DBE5-F146-B3F1-334B19D1B540}"/>
              </a:ext>
            </a:extLst>
          </p:cNvPr>
          <p:cNvSpPr txBox="1"/>
          <p:nvPr/>
        </p:nvSpPr>
        <p:spPr>
          <a:xfrm>
            <a:off x="611560" y="5445224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・ウェブから入力</a:t>
            </a:r>
            <a:endParaRPr lang="en-US" altLang="ja-JP" sz="2400"/>
          </a:p>
          <a:p>
            <a:r>
              <a:rPr lang="ja-JP" altLang="en-US" sz="2400"/>
              <a:t>・ファイルから入力</a:t>
            </a:r>
            <a:endParaRPr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2904942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70C8167-E787-CF47-AE2D-BDF285599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責任の移譲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E1BCA9A-AD60-4141-9081-2EB4E13DBB60}"/>
              </a:ext>
            </a:extLst>
          </p:cNvPr>
          <p:cNvSpPr/>
          <p:nvPr/>
        </p:nvSpPr>
        <p:spPr>
          <a:xfrm>
            <a:off x="323528" y="1844824"/>
            <a:ext cx="4176464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ja-JP" sz="14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(name)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  # </a:t>
            </a:r>
            <a:r>
              <a:rPr lang="ja-JP" altLang="en-US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エラー処理</a:t>
            </a:r>
            <a:endParaRPr lang="ja-JP" altLang="en-US" sz="1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age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  # </a:t>
            </a:r>
            <a:r>
              <a:rPr lang="ja-JP" altLang="en-US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エラー処理</a:t>
            </a:r>
            <a:endParaRPr lang="ja-JP" altLang="en-US" sz="1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group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"A</a:t>
            </a:r>
            <a:r>
              <a:rPr lang="ja-JP" altLang="en-US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課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ja-JP" altLang="en-US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課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ja-JP" altLang="en-US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課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-US" altLang="ja-JP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  # </a:t>
            </a:r>
            <a:r>
              <a:rPr lang="ja-JP" altLang="en-US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エラー処理</a:t>
            </a:r>
            <a:endParaRPr lang="en-US" altLang="ja-JP" sz="1400" b="0">
              <a:solidFill>
                <a:srgbClr val="6A737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ja-JP" sz="1400">
                <a:solidFill>
                  <a:srgbClr val="6A737D"/>
                </a:solidFill>
                <a:latin typeface="Menlo" panose="020B0609030804020204" pitchFamily="49" charset="0"/>
              </a:rPr>
              <a:t>#</a:t>
            </a:r>
            <a:r>
              <a:rPr lang="ja-JP" altLang="en-US" sz="1400">
                <a:solidFill>
                  <a:srgbClr val="6A737D"/>
                </a:solidFill>
                <a:latin typeface="Menlo" panose="020B0609030804020204" pitchFamily="49" charset="0"/>
              </a:rPr>
              <a:t>データ追加処理</a:t>
            </a:r>
            <a:endParaRPr lang="ja-JP" altLang="en-US" sz="1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B8C5DF3-316A-694B-9A07-01D31323617A}"/>
              </a:ext>
            </a:extLst>
          </p:cNvPr>
          <p:cNvSpPr txBox="1"/>
          <p:nvPr/>
        </p:nvSpPr>
        <p:spPr>
          <a:xfrm>
            <a:off x="251520" y="141277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ウェブ入力ルーチンでのチェック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2A399F-38E8-D14F-9041-805340FBF683}"/>
              </a:ext>
            </a:extLst>
          </p:cNvPr>
          <p:cNvSpPr txBox="1"/>
          <p:nvPr/>
        </p:nvSpPr>
        <p:spPr>
          <a:xfrm>
            <a:off x="4788024" y="141277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ファイル入力ルーチンでのチェック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09DE7FA-789F-144F-8220-2D79375F509A}"/>
              </a:ext>
            </a:extLst>
          </p:cNvPr>
          <p:cNvSpPr/>
          <p:nvPr/>
        </p:nvSpPr>
        <p:spPr>
          <a:xfrm>
            <a:off x="4860032" y="1844824"/>
            <a:ext cx="4176464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ja-JP" sz="14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(name)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  # </a:t>
            </a:r>
            <a:r>
              <a:rPr lang="ja-JP" altLang="en-US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エラー処理</a:t>
            </a:r>
            <a:endParaRPr lang="ja-JP" altLang="en-US" sz="1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age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  # </a:t>
            </a:r>
            <a:r>
              <a:rPr lang="ja-JP" altLang="en-US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エラー処理</a:t>
            </a:r>
            <a:endParaRPr lang="ja-JP" altLang="en-US" sz="1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group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"A</a:t>
            </a:r>
            <a:r>
              <a:rPr lang="ja-JP" altLang="en-US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課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ja-JP" altLang="en-US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課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ja-JP" altLang="en-US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課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-US" altLang="ja-JP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  # </a:t>
            </a:r>
            <a:r>
              <a:rPr lang="ja-JP" altLang="en-US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エラー処理</a:t>
            </a:r>
            <a:endParaRPr lang="en-US" altLang="ja-JP" sz="1400" b="0">
              <a:solidFill>
                <a:srgbClr val="6A737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ja-JP" sz="1400">
                <a:solidFill>
                  <a:srgbClr val="6A737D"/>
                </a:solidFill>
                <a:latin typeface="Menlo" panose="020B0609030804020204" pitchFamily="49" charset="0"/>
              </a:rPr>
              <a:t>#</a:t>
            </a:r>
            <a:r>
              <a:rPr lang="ja-JP" altLang="en-US" sz="1400">
                <a:solidFill>
                  <a:srgbClr val="6A737D"/>
                </a:solidFill>
                <a:latin typeface="Menlo" panose="020B0609030804020204" pitchFamily="49" charset="0"/>
              </a:rPr>
              <a:t>データ追加処理</a:t>
            </a:r>
            <a:endParaRPr lang="ja-JP" altLang="en-US" sz="1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8" name="カギ線コネクタ 7">
            <a:extLst>
              <a:ext uri="{FF2B5EF4-FFF2-40B4-BE49-F238E27FC236}">
                <a16:creationId xmlns:a16="http://schemas.microsoft.com/office/drawing/2014/main" id="{D9D8BF6F-CD80-184F-8A94-BEA0072EE8A9}"/>
              </a:ext>
            </a:extLst>
          </p:cNvPr>
          <p:cNvCxnSpPr>
            <a:stCxn id="3" idx="2"/>
            <a:endCxn id="6" idx="2"/>
          </p:cNvCxnSpPr>
          <p:nvPr/>
        </p:nvCxnSpPr>
        <p:spPr>
          <a:xfrm rot="16200000" flipH="1">
            <a:off x="4680012" y="1177010"/>
            <a:ext cx="12700" cy="4536504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9C1DB94-2362-684B-A252-9F993D30221C}"/>
              </a:ext>
            </a:extLst>
          </p:cNvPr>
          <p:cNvSpPr txBox="1"/>
          <p:nvPr/>
        </p:nvSpPr>
        <p:spPr>
          <a:xfrm>
            <a:off x="3419872" y="378904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処理が重複している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86E5CCB-421D-4242-9F06-49497881BD09}"/>
              </a:ext>
            </a:extLst>
          </p:cNvPr>
          <p:cNvSpPr txBox="1"/>
          <p:nvPr/>
        </p:nvSpPr>
        <p:spPr>
          <a:xfrm>
            <a:off x="323528" y="4581128"/>
            <a:ext cx="8327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・将来、「</a:t>
            </a:r>
            <a:r>
              <a:rPr kumimoji="1" lang="en-US" altLang="ja-JP" sz="2000"/>
              <a:t>D</a:t>
            </a:r>
            <a:r>
              <a:rPr kumimoji="1" lang="ja-JP" altLang="en-US" sz="2000"/>
              <a:t>課」が増えたら、両方のルーチンを修正しないといけない</a:t>
            </a:r>
            <a:endParaRPr kumimoji="1" lang="en-US" altLang="ja-JP" sz="2000"/>
          </a:p>
          <a:p>
            <a:r>
              <a:rPr kumimoji="1" lang="ja-JP" altLang="en-US" sz="2000"/>
              <a:t>・どこでデータをいじっているかわからないので修正漏れが生じる</a:t>
            </a:r>
          </a:p>
        </p:txBody>
      </p:sp>
    </p:spTree>
    <p:extLst>
      <p:ext uri="{BB962C8B-B14F-4D97-AF65-F5344CB8AC3E}">
        <p14:creationId xmlns:p14="http://schemas.microsoft.com/office/powerpoint/2010/main" val="2150570301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5183</TotalTime>
  <Words>919</Words>
  <Application>Microsoft Macintosh PowerPoint</Application>
  <PresentationFormat>画面に合わせる (4:3)</PresentationFormat>
  <Paragraphs>165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4" baseType="lpstr">
      <vt:lpstr>HGｺﾞｼｯｸE</vt:lpstr>
      <vt:lpstr>游ゴシック</vt:lpstr>
      <vt:lpstr>Arial</vt:lpstr>
      <vt:lpstr>Gill Sans MT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985</cp:revision>
  <dcterms:created xsi:type="dcterms:W3CDTF">2019-01-02T05:23:01Z</dcterms:created>
  <dcterms:modified xsi:type="dcterms:W3CDTF">2019-11-19T10:30:35Z</dcterms:modified>
</cp:coreProperties>
</file>